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405"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BACA2-EB0A-4F6F-94E1-A4CADF2D64CE}" v="4" dt="2023-08-14T18:04:07.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271BACA2-EB0A-4F6F-94E1-A4CADF2D64CE}"/>
    <pc:docChg chg="custSel addSld delSld modSld modSection">
      <pc:chgData name="Heather Miller" userId="512a90a0-3341-465e-b8d0-9b7f5805cd9f" providerId="ADAL" clId="{271BACA2-EB0A-4F6F-94E1-A4CADF2D64CE}" dt="2023-08-14T18:04:11.976" v="26" actId="14100"/>
      <pc:docMkLst>
        <pc:docMk/>
      </pc:docMkLst>
      <pc:sldChg chg="del">
        <pc:chgData name="Heather Miller" userId="512a90a0-3341-465e-b8d0-9b7f5805cd9f" providerId="ADAL" clId="{271BACA2-EB0A-4F6F-94E1-A4CADF2D64CE}" dt="2023-08-14T18:01:31.514" v="1" actId="47"/>
        <pc:sldMkLst>
          <pc:docMk/>
          <pc:sldMk cId="3508414239" sldId="293"/>
        </pc:sldMkLst>
      </pc:sldChg>
      <pc:sldChg chg="addSp delSp modSp add mod">
        <pc:chgData name="Heather Miller" userId="512a90a0-3341-465e-b8d0-9b7f5805cd9f" providerId="ADAL" clId="{271BACA2-EB0A-4F6F-94E1-A4CADF2D64CE}" dt="2023-08-14T18:04:11.976" v="26" actId="14100"/>
        <pc:sldMkLst>
          <pc:docMk/>
          <pc:sldMk cId="23182459" sldId="405"/>
        </pc:sldMkLst>
        <pc:spChg chg="mod">
          <ac:chgData name="Heather Miller" userId="512a90a0-3341-465e-b8d0-9b7f5805cd9f" providerId="ADAL" clId="{271BACA2-EB0A-4F6F-94E1-A4CADF2D64CE}" dt="2023-08-14T18:03:56.430" v="23" actId="207"/>
          <ac:spMkLst>
            <pc:docMk/>
            <pc:sldMk cId="23182459" sldId="405"/>
            <ac:spMk id="8" creationId="{F4954244-DE10-1979-7159-F149B5476EA2}"/>
          </ac:spMkLst>
        </pc:spChg>
        <pc:picChg chg="add mod ord modCrop">
          <ac:chgData name="Heather Miller" userId="512a90a0-3341-465e-b8d0-9b7f5805cd9f" providerId="ADAL" clId="{271BACA2-EB0A-4F6F-94E1-A4CADF2D64CE}" dt="2023-08-14T18:02:14.995" v="13" actId="167"/>
          <ac:picMkLst>
            <pc:docMk/>
            <pc:sldMk cId="23182459" sldId="405"/>
            <ac:picMk id="3" creationId="{63EDED2D-ED25-FC38-7831-ED0D7AF3F4A3}"/>
          </ac:picMkLst>
        </pc:picChg>
        <pc:picChg chg="del">
          <ac:chgData name="Heather Miller" userId="512a90a0-3341-465e-b8d0-9b7f5805cd9f" providerId="ADAL" clId="{271BACA2-EB0A-4F6F-94E1-A4CADF2D64CE}" dt="2023-08-14T18:01:40.126" v="3" actId="478"/>
          <ac:picMkLst>
            <pc:docMk/>
            <pc:sldMk cId="23182459" sldId="405"/>
            <ac:picMk id="4" creationId="{9226C1C8-A453-87F3-21E5-A0D319DBBA50}"/>
          </ac:picMkLst>
        </pc:picChg>
        <pc:picChg chg="add mod">
          <ac:chgData name="Heather Miller" userId="512a90a0-3341-465e-b8d0-9b7f5805cd9f" providerId="ADAL" clId="{271BACA2-EB0A-4F6F-94E1-A4CADF2D64CE}" dt="2023-08-14T18:04:11.976" v="26" actId="14100"/>
          <ac:picMkLst>
            <pc:docMk/>
            <pc:sldMk cId="23182459" sldId="405"/>
            <ac:picMk id="5" creationId="{474A363A-8FF5-E138-DDCF-CBE9520328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ent in the water next to a mountain&#10;&#10;Description automatically generated">
            <a:extLst>
              <a:ext uri="{FF2B5EF4-FFF2-40B4-BE49-F238E27FC236}">
                <a16:creationId xmlns:a16="http://schemas.microsoft.com/office/drawing/2014/main" id="{63EDED2D-ED25-FC38-7831-ED0D7AF3F4A3}"/>
              </a:ext>
            </a:extLst>
          </p:cNvPr>
          <p:cNvPicPr>
            <a:picLocks noChangeAspect="1"/>
          </p:cNvPicPr>
          <p:nvPr/>
        </p:nvPicPr>
        <p:blipFill rotWithShape="1">
          <a:blip r:embed="rId2">
            <a:extLst>
              <a:ext uri="{28A0092B-C50C-407E-A947-70E740481C1C}">
                <a14:useLocalDpi xmlns:a14="http://schemas.microsoft.com/office/drawing/2010/main" val="0"/>
              </a:ext>
            </a:extLst>
          </a:blip>
          <a:srcRect l="-125" r="5983" b="3299"/>
          <a:stretch/>
        </p:blipFill>
        <p:spPr>
          <a:xfrm>
            <a:off x="236309" y="-7908"/>
            <a:ext cx="2811047" cy="2757201"/>
          </a:xfrm>
          <a:prstGeom prst="rect">
            <a:avLst/>
          </a:prstGeom>
        </p:spPr>
      </p:pic>
      <p:sp>
        <p:nvSpPr>
          <p:cNvPr id="35" name="Rectangle 34">
            <a:extLst>
              <a:ext uri="{FF2B5EF4-FFF2-40B4-BE49-F238E27FC236}">
                <a16:creationId xmlns:a16="http://schemas.microsoft.com/office/drawing/2014/main" id="{B336266C-B9EC-EA4D-4CE7-D2FFFBFF388D}"/>
              </a:ext>
            </a:extLst>
          </p:cNvPr>
          <p:cNvSpPr/>
          <p:nvPr/>
        </p:nvSpPr>
        <p:spPr>
          <a:xfrm>
            <a:off x="118998" y="2498326"/>
            <a:ext cx="7534406"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Calling All Everest Expedition Leaders!</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414658D-0818-2DB2-A960-CFC63DD5F51C}"/>
              </a:ext>
            </a:extLst>
          </p:cNvPr>
          <p:cNvSpPr txBox="1"/>
          <p:nvPr/>
        </p:nvSpPr>
        <p:spPr>
          <a:xfrm>
            <a:off x="159314" y="3861959"/>
            <a:ext cx="5701856" cy="3970318"/>
          </a:xfrm>
          <a:prstGeom prst="rect">
            <a:avLst/>
          </a:prstGeom>
          <a:noFill/>
        </p:spPr>
        <p:txBody>
          <a:bodyPr wrap="square">
            <a:spAutoFit/>
          </a:bodyPr>
          <a:lstStyle/>
          <a:p>
            <a:pPr algn="just"/>
            <a:r>
              <a:rPr lang="en-US" sz="1400" dirty="0"/>
              <a:t>Embark on one of the most challenging feats in human history – climbing Mount Everest.  Everything is going as planned when the temperature suddenly drops to 10 below and blizzard conditions are on you in an instant.  You and your team have a decision to make – do you continue to the next checkpoint and risk exposure or pitch your tents, ride it out and risk not making it to the summit at all.   </a:t>
            </a:r>
          </a:p>
          <a:p>
            <a:pPr algn="just"/>
            <a:endParaRPr lang="en-US" sz="1400" dirty="0"/>
          </a:p>
          <a:p>
            <a:pPr algn="just"/>
            <a:r>
              <a:rPr lang="en-US" sz="1400" dirty="0"/>
              <a:t>Peak Performance is a Business Simulation Game designed to illustrate the challenges of making key business decisions.  During this simulated 20-day challenge teams guide their clients to the top of Mount Everest and then safely back to base camp and just like in business, they must take into consideration all of the factors that will affect the mission in a constantly changing environment. </a:t>
            </a:r>
          </a:p>
          <a:p>
            <a:pPr algn="just"/>
            <a:endParaRPr lang="en-US" sz="1400" dirty="0"/>
          </a:p>
          <a:p>
            <a:pPr algn="just"/>
            <a:r>
              <a:rPr lang="en-US" sz="1400" dirty="0"/>
              <a:t>Along the way, encounter a series of active challenges including pop-up tent pack ups and a blindfold climbing harness challenge.  Peak Performance is an exciting, immersive way of improving critical thinking and decision making in the workplace. </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7B2AB69-6DE7-752F-36D2-47B126F9B326}"/>
              </a:ext>
            </a:extLst>
          </p:cNvPr>
          <p:cNvSpPr txBox="1"/>
          <p:nvPr/>
        </p:nvSpPr>
        <p:spPr>
          <a:xfrm>
            <a:off x="655734" y="3189560"/>
            <a:ext cx="895758" cy="646331"/>
          </a:xfrm>
          <a:prstGeom prst="rect">
            <a:avLst/>
          </a:prstGeom>
          <a:noFill/>
        </p:spPr>
        <p:txBody>
          <a:bodyPr wrap="none" rtlCol="0">
            <a:spAutoFit/>
          </a:bodyPr>
          <a:lstStyle/>
          <a:p>
            <a:r>
              <a:rPr lang="en-US" dirty="0"/>
              <a:t>2.5 to 3</a:t>
            </a:r>
          </a:p>
          <a:p>
            <a:r>
              <a:rPr lang="en-US" dirty="0"/>
              <a:t>Hours</a:t>
            </a:r>
          </a:p>
        </p:txBody>
      </p:sp>
      <p:sp>
        <p:nvSpPr>
          <p:cNvPr id="67" name="TextBox 66">
            <a:extLst>
              <a:ext uri="{FF2B5EF4-FFF2-40B4-BE49-F238E27FC236}">
                <a16:creationId xmlns:a16="http://schemas.microsoft.com/office/drawing/2014/main" id="{678C7A0C-6FF7-DC4A-18EE-D3F0300E0274}"/>
              </a:ext>
            </a:extLst>
          </p:cNvPr>
          <p:cNvSpPr txBox="1"/>
          <p:nvPr/>
        </p:nvSpPr>
        <p:spPr>
          <a:xfrm>
            <a:off x="2339921" y="3371298"/>
            <a:ext cx="1606658" cy="369332"/>
          </a:xfrm>
          <a:prstGeom prst="rect">
            <a:avLst/>
          </a:prstGeom>
          <a:noFill/>
        </p:spPr>
        <p:txBody>
          <a:bodyPr wrap="none" rtlCol="0">
            <a:spAutoFit/>
          </a:bodyPr>
          <a:lstStyle/>
          <a:p>
            <a:r>
              <a:rPr lang="en-US" dirty="0"/>
              <a:t>Players 10 -500</a:t>
            </a:r>
          </a:p>
        </p:txBody>
      </p:sp>
      <p:sp>
        <p:nvSpPr>
          <p:cNvPr id="68" name="TextBox 67">
            <a:extLst>
              <a:ext uri="{FF2B5EF4-FFF2-40B4-BE49-F238E27FC236}">
                <a16:creationId xmlns:a16="http://schemas.microsoft.com/office/drawing/2014/main" id="{9583560E-8A7B-A1E6-2501-15E95AD12C44}"/>
              </a:ext>
            </a:extLst>
          </p:cNvPr>
          <p:cNvSpPr txBox="1"/>
          <p:nvPr/>
        </p:nvSpPr>
        <p:spPr>
          <a:xfrm>
            <a:off x="6723278" y="3338436"/>
            <a:ext cx="809837" cy="369332"/>
          </a:xfrm>
          <a:prstGeom prst="rect">
            <a:avLst/>
          </a:prstGeom>
          <a:noFill/>
        </p:spPr>
        <p:txBody>
          <a:bodyPr wrap="none" rtlCol="0">
            <a:spAutoFit/>
          </a:bodyPr>
          <a:lstStyle/>
          <a:p>
            <a:r>
              <a:rPr lang="en-US" dirty="0"/>
              <a:t>Indoor</a:t>
            </a:r>
          </a:p>
        </p:txBody>
      </p:sp>
      <p:sp>
        <p:nvSpPr>
          <p:cNvPr id="69" name="TextBox 68">
            <a:extLst>
              <a:ext uri="{FF2B5EF4-FFF2-40B4-BE49-F238E27FC236}">
                <a16:creationId xmlns:a16="http://schemas.microsoft.com/office/drawing/2014/main" id="{2863E065-7B3F-B735-DD37-50D80E481770}"/>
              </a:ext>
            </a:extLst>
          </p:cNvPr>
          <p:cNvSpPr txBox="1"/>
          <p:nvPr/>
        </p:nvSpPr>
        <p:spPr>
          <a:xfrm>
            <a:off x="4776186" y="3246103"/>
            <a:ext cx="811441" cy="923330"/>
          </a:xfrm>
          <a:prstGeom prst="rect">
            <a:avLst/>
          </a:prstGeom>
          <a:noFill/>
        </p:spPr>
        <p:txBody>
          <a:bodyPr wrap="none" rtlCol="0">
            <a:spAutoFit/>
          </a:bodyPr>
          <a:lstStyle/>
          <a:p>
            <a:r>
              <a:rPr lang="en-US" dirty="0"/>
              <a:t>Virtual</a:t>
            </a:r>
          </a:p>
          <a:p>
            <a:r>
              <a:rPr lang="en-US" dirty="0"/>
              <a:t>Live</a:t>
            </a:r>
          </a:p>
          <a:p>
            <a:endParaRPr lang="en-US" dirty="0"/>
          </a:p>
        </p:txBody>
      </p:sp>
      <p:pic>
        <p:nvPicPr>
          <p:cNvPr id="70" name="Picture 2" descr="Stopwatch - Free Tools and utensils icons">
            <a:extLst>
              <a:ext uri="{FF2B5EF4-FFF2-40B4-BE49-F238E27FC236}">
                <a16:creationId xmlns:a16="http://schemas.microsoft.com/office/drawing/2014/main" id="{BC557797-2D09-8140-3BFF-E544486DC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64" y="3291831"/>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0BF0DCF5-8BE3-E1F7-9E24-6D9A07915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555" y="3326011"/>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Platform Icons - Free SVG &amp; PNG Platform Images - Noun Project">
            <a:extLst>
              <a:ext uri="{FF2B5EF4-FFF2-40B4-BE49-F238E27FC236}">
                <a16:creationId xmlns:a16="http://schemas.microsoft.com/office/drawing/2014/main" id="{0626EDF0-FDA6-D3C4-944D-1B2974EDE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90" y="3295633"/>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ndoor Or Outdoor Icons - Free SVG &amp; PNG Indoor Or Outdoor Images - Noun  Project">
            <a:extLst>
              <a:ext uri="{FF2B5EF4-FFF2-40B4-BE49-F238E27FC236}">
                <a16:creationId xmlns:a16="http://schemas.microsoft.com/office/drawing/2014/main" id="{3616E1E2-1A4C-370B-52F3-8F6F6BB84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836" y="3169803"/>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954244-DE10-1979-7159-F149B5476EA2}"/>
              </a:ext>
            </a:extLst>
          </p:cNvPr>
          <p:cNvSpPr txBox="1"/>
          <p:nvPr/>
        </p:nvSpPr>
        <p:spPr>
          <a:xfrm>
            <a:off x="3178808" y="431028"/>
            <a:ext cx="4141298" cy="1754326"/>
          </a:xfrm>
          <a:prstGeom prst="rect">
            <a:avLst/>
          </a:prstGeom>
          <a:noFill/>
          <a:ln>
            <a:solidFill>
              <a:schemeClr val="bg1"/>
            </a:solidFill>
          </a:ln>
        </p:spPr>
        <p:txBody>
          <a:bodyPr wrap="square" rtlCol="0">
            <a:spAutoFit/>
            <a:scene3d>
              <a:camera prst="orthographicFront"/>
              <a:lightRig rig="threePt" dir="t"/>
            </a:scene3d>
            <a:sp3d extrusionH="57150">
              <a:bevelT w="57150" h="38100" prst="artDeco"/>
            </a:sp3d>
          </a:bodyPr>
          <a:lstStyle/>
          <a:p>
            <a:r>
              <a:rPr lang="en-US" sz="5400" b="1" dirty="0">
                <a:blipFill>
                  <a:blip r:embed="rId7"/>
                  <a:tile tx="0" ty="0" sx="100000" sy="100000" flip="none" algn="tl"/>
                </a:blipFill>
                <a:latin typeface="Goudy Stout" panose="0202090407030B020401" pitchFamily="18" charset="0"/>
                <a:cs typeface="Arial" panose="020B0604020202020204" pitchFamily="34" charset="0"/>
              </a:rPr>
              <a:t>PEAK</a:t>
            </a:r>
            <a:r>
              <a:rPr lang="en-US" sz="5400" b="1" dirty="0">
                <a:latin typeface="Britannic Bold" panose="020B0903060703020204" pitchFamily="34" charset="0"/>
                <a:cs typeface="Arial" panose="020B0604020202020204" pitchFamily="34" charset="0"/>
              </a:rPr>
              <a:t> </a:t>
            </a:r>
          </a:p>
          <a:p>
            <a:r>
              <a:rPr lang="en-US" sz="5400" b="1" dirty="0">
                <a:latin typeface="Britannic Bold" panose="020B0903060703020204" pitchFamily="34" charset="0"/>
                <a:cs typeface="Arial" panose="020B0604020202020204" pitchFamily="34" charset="0"/>
              </a:rPr>
              <a:t>Performance</a:t>
            </a:r>
          </a:p>
        </p:txBody>
      </p:sp>
      <p:pic>
        <p:nvPicPr>
          <p:cNvPr id="6" name="Picture 5" descr="Two men wearing ski gear&#10;&#10;Description automatically generated">
            <a:extLst>
              <a:ext uri="{FF2B5EF4-FFF2-40B4-BE49-F238E27FC236}">
                <a16:creationId xmlns:a16="http://schemas.microsoft.com/office/drawing/2014/main" id="{50CC9673-EEAD-2A40-F0CF-1DA924021C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294" y="7832277"/>
            <a:ext cx="1889807" cy="1379849"/>
          </a:xfrm>
          <a:prstGeom prst="rect">
            <a:avLst/>
          </a:prstGeom>
        </p:spPr>
      </p:pic>
      <p:pic>
        <p:nvPicPr>
          <p:cNvPr id="11" name="Picture 10" descr="A group of men wearing helmets&#10;&#10;Description automatically generated">
            <a:extLst>
              <a:ext uri="{FF2B5EF4-FFF2-40B4-BE49-F238E27FC236}">
                <a16:creationId xmlns:a16="http://schemas.microsoft.com/office/drawing/2014/main" id="{6B437CB5-620F-2A86-EFB0-A93F59F27528}"/>
              </a:ext>
            </a:extLst>
          </p:cNvPr>
          <p:cNvPicPr>
            <a:picLocks noChangeAspect="1"/>
          </p:cNvPicPr>
          <p:nvPr/>
        </p:nvPicPr>
        <p:blipFill rotWithShape="1">
          <a:blip r:embed="rId9">
            <a:extLst>
              <a:ext uri="{28A0092B-C50C-407E-A947-70E740481C1C}">
                <a14:useLocalDpi xmlns:a14="http://schemas.microsoft.com/office/drawing/2010/main" val="0"/>
              </a:ext>
            </a:extLst>
          </a:blip>
          <a:srcRect r="23084"/>
          <a:stretch/>
        </p:blipFill>
        <p:spPr>
          <a:xfrm>
            <a:off x="2260102" y="7619662"/>
            <a:ext cx="1766294" cy="1577513"/>
          </a:xfrm>
          <a:prstGeom prst="rect">
            <a:avLst/>
          </a:prstGeom>
        </p:spPr>
      </p:pic>
      <p:pic>
        <p:nvPicPr>
          <p:cNvPr id="14" name="Picture 13" descr="A person and person packing a sleeping bag&#10;&#10;Description automatically generated">
            <a:extLst>
              <a:ext uri="{FF2B5EF4-FFF2-40B4-BE49-F238E27FC236}">
                <a16:creationId xmlns:a16="http://schemas.microsoft.com/office/drawing/2014/main" id="{E3A5433C-70E8-784F-6137-89B6D1548A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70265" y="7619662"/>
            <a:ext cx="1766293" cy="1591184"/>
          </a:xfrm>
          <a:prstGeom prst="rect">
            <a:avLst/>
          </a:prstGeom>
        </p:spPr>
      </p:pic>
      <p:grpSp>
        <p:nvGrpSpPr>
          <p:cNvPr id="15" name="Group 14">
            <a:extLst>
              <a:ext uri="{FF2B5EF4-FFF2-40B4-BE49-F238E27FC236}">
                <a16:creationId xmlns:a16="http://schemas.microsoft.com/office/drawing/2014/main" id="{D26945FD-A702-1F86-71F6-1C64EDFA8CB6}"/>
              </a:ext>
            </a:extLst>
          </p:cNvPr>
          <p:cNvGrpSpPr/>
          <p:nvPr/>
        </p:nvGrpSpPr>
        <p:grpSpPr>
          <a:xfrm>
            <a:off x="5914173" y="3953382"/>
            <a:ext cx="1736282" cy="3838784"/>
            <a:chOff x="247100" y="782648"/>
            <a:chExt cx="1736282" cy="3838784"/>
          </a:xfrm>
        </p:grpSpPr>
        <p:sp>
          <p:nvSpPr>
            <p:cNvPr id="16" name="Rectangle: Rounded Corners 15">
              <a:extLst>
                <a:ext uri="{FF2B5EF4-FFF2-40B4-BE49-F238E27FC236}">
                  <a16:creationId xmlns:a16="http://schemas.microsoft.com/office/drawing/2014/main" id="{71E8BF00-9E2C-BD65-A543-D669C0FA671A}"/>
                </a:ext>
              </a:extLst>
            </p:cNvPr>
            <p:cNvSpPr/>
            <p:nvPr/>
          </p:nvSpPr>
          <p:spPr>
            <a:xfrm>
              <a:off x="691731" y="782648"/>
              <a:ext cx="253893" cy="265513"/>
            </a:xfrm>
            <a:prstGeom prst="roundRect">
              <a:avLst/>
            </a:prstGeom>
            <a:solidFill>
              <a:schemeClr val="accent1">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35C66C7-A3CB-7AA9-9527-FD08D1F1507D}"/>
                </a:ext>
              </a:extLst>
            </p:cNvPr>
            <p:cNvSpPr/>
            <p:nvPr/>
          </p:nvSpPr>
          <p:spPr>
            <a:xfrm>
              <a:off x="698342" y="1310744"/>
              <a:ext cx="256777" cy="271978"/>
            </a:xfrm>
            <a:prstGeom prst="roundRect">
              <a:avLst/>
            </a:prstGeom>
            <a:solidFill>
              <a:schemeClr val="accent1">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83A6D3B-7153-0232-6A45-6BC15942080B}"/>
                </a:ext>
              </a:extLst>
            </p:cNvPr>
            <p:cNvSpPr/>
            <p:nvPr/>
          </p:nvSpPr>
          <p:spPr>
            <a:xfrm>
              <a:off x="691731" y="1612478"/>
              <a:ext cx="281643" cy="2620527"/>
            </a:xfrm>
            <a:prstGeom prst="round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5F1E60A0-A7F2-C4C8-E459-437BAA440244}"/>
                </a:ext>
              </a:extLst>
            </p:cNvPr>
            <p:cNvSpPr/>
            <p:nvPr/>
          </p:nvSpPr>
          <p:spPr>
            <a:xfrm>
              <a:off x="703306" y="4350177"/>
              <a:ext cx="281645" cy="265513"/>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E9DDD44-F4DA-9B33-011B-E6F1A01FC8DA}"/>
                </a:ext>
              </a:extLst>
            </p:cNvPr>
            <p:cNvSpPr txBox="1"/>
            <p:nvPr/>
          </p:nvSpPr>
          <p:spPr>
            <a:xfrm>
              <a:off x="945624" y="797135"/>
              <a:ext cx="485326" cy="290600"/>
            </a:xfrm>
            <a:prstGeom prst="rect">
              <a:avLst/>
            </a:prstGeom>
            <a:noFill/>
          </p:spPr>
          <p:txBody>
            <a:bodyPr wrap="none" rtlCol="0">
              <a:spAutoFit/>
            </a:bodyPr>
            <a:lstStyle/>
            <a:p>
              <a:r>
                <a:rPr lang="en-US" sz="1200"/>
                <a:t>Intro</a:t>
              </a:r>
            </a:p>
          </p:txBody>
        </p:sp>
        <p:sp>
          <p:nvSpPr>
            <p:cNvPr id="23" name="TextBox 22">
              <a:extLst>
                <a:ext uri="{FF2B5EF4-FFF2-40B4-BE49-F238E27FC236}">
                  <a16:creationId xmlns:a16="http://schemas.microsoft.com/office/drawing/2014/main" id="{C1AD2FF1-78C2-710D-359B-4C7375E8858A}"/>
                </a:ext>
              </a:extLst>
            </p:cNvPr>
            <p:cNvSpPr txBox="1"/>
            <p:nvPr/>
          </p:nvSpPr>
          <p:spPr>
            <a:xfrm>
              <a:off x="915605" y="1056082"/>
              <a:ext cx="842923" cy="276999"/>
            </a:xfrm>
            <a:prstGeom prst="rect">
              <a:avLst/>
            </a:prstGeom>
            <a:noFill/>
          </p:spPr>
          <p:txBody>
            <a:bodyPr wrap="none" rtlCol="0">
              <a:spAutoFit/>
            </a:bodyPr>
            <a:lstStyle/>
            <a:p>
              <a:r>
                <a:rPr lang="en-US" sz="1200"/>
                <a:t>Icebreaker</a:t>
              </a:r>
            </a:p>
          </p:txBody>
        </p:sp>
        <p:sp>
          <p:nvSpPr>
            <p:cNvPr id="25" name="TextBox 24">
              <a:extLst>
                <a:ext uri="{FF2B5EF4-FFF2-40B4-BE49-F238E27FC236}">
                  <a16:creationId xmlns:a16="http://schemas.microsoft.com/office/drawing/2014/main" id="{263C5D61-A3C1-D191-F302-53B847B4D591}"/>
                </a:ext>
              </a:extLst>
            </p:cNvPr>
            <p:cNvSpPr txBox="1"/>
            <p:nvPr/>
          </p:nvSpPr>
          <p:spPr>
            <a:xfrm>
              <a:off x="910396" y="1333304"/>
              <a:ext cx="1072986" cy="276999"/>
            </a:xfrm>
            <a:prstGeom prst="rect">
              <a:avLst/>
            </a:prstGeom>
            <a:noFill/>
          </p:spPr>
          <p:txBody>
            <a:bodyPr wrap="none" rtlCol="0">
              <a:spAutoFit/>
            </a:bodyPr>
            <a:lstStyle/>
            <a:p>
              <a:r>
                <a:rPr lang="en-US" sz="1200"/>
                <a:t>Strategy Stage</a:t>
              </a:r>
            </a:p>
          </p:txBody>
        </p:sp>
        <p:sp>
          <p:nvSpPr>
            <p:cNvPr id="26" name="TextBox 25">
              <a:extLst>
                <a:ext uri="{FF2B5EF4-FFF2-40B4-BE49-F238E27FC236}">
                  <a16:creationId xmlns:a16="http://schemas.microsoft.com/office/drawing/2014/main" id="{A013B28E-9D30-637B-A6A3-BCC8A43A349A}"/>
                </a:ext>
              </a:extLst>
            </p:cNvPr>
            <p:cNvSpPr txBox="1"/>
            <p:nvPr/>
          </p:nvSpPr>
          <p:spPr>
            <a:xfrm>
              <a:off x="957362" y="4344433"/>
              <a:ext cx="648896" cy="276999"/>
            </a:xfrm>
            <a:prstGeom prst="rect">
              <a:avLst/>
            </a:prstGeom>
            <a:noFill/>
          </p:spPr>
          <p:txBody>
            <a:bodyPr wrap="none" rtlCol="0">
              <a:spAutoFit/>
            </a:bodyPr>
            <a:lstStyle/>
            <a:p>
              <a:r>
                <a:rPr lang="en-US" sz="1200"/>
                <a:t>Awards</a:t>
              </a:r>
            </a:p>
          </p:txBody>
        </p:sp>
        <p:sp>
          <p:nvSpPr>
            <p:cNvPr id="31" name="TextBox 30">
              <a:extLst>
                <a:ext uri="{FF2B5EF4-FFF2-40B4-BE49-F238E27FC236}">
                  <a16:creationId xmlns:a16="http://schemas.microsoft.com/office/drawing/2014/main" id="{C1F3D5B5-EBAA-5757-19D7-A0AC7E7C4C73}"/>
                </a:ext>
              </a:extLst>
            </p:cNvPr>
            <p:cNvSpPr txBox="1"/>
            <p:nvPr/>
          </p:nvSpPr>
          <p:spPr>
            <a:xfrm>
              <a:off x="945624" y="2409467"/>
              <a:ext cx="1019831" cy="461665"/>
            </a:xfrm>
            <a:prstGeom prst="rect">
              <a:avLst/>
            </a:prstGeom>
            <a:noFill/>
          </p:spPr>
          <p:txBody>
            <a:bodyPr wrap="none" rtlCol="0">
              <a:spAutoFit/>
            </a:bodyPr>
            <a:lstStyle/>
            <a:p>
              <a:r>
                <a:rPr lang="en-US" sz="1200" dirty="0"/>
                <a:t>Climbing Mt. </a:t>
              </a:r>
            </a:p>
            <a:p>
              <a:r>
                <a:rPr lang="en-US" sz="1200" dirty="0"/>
                <a:t>Everest</a:t>
              </a:r>
            </a:p>
          </p:txBody>
        </p:sp>
        <p:cxnSp>
          <p:nvCxnSpPr>
            <p:cNvPr id="38" name="Straight Connector 37">
              <a:extLst>
                <a:ext uri="{FF2B5EF4-FFF2-40B4-BE49-F238E27FC236}">
                  <a16:creationId xmlns:a16="http://schemas.microsoft.com/office/drawing/2014/main" id="{3FD03616-9D69-D61F-5491-669A290D21A3}"/>
                </a:ext>
              </a:extLst>
            </p:cNvPr>
            <p:cNvCxnSpPr/>
            <p:nvPr/>
          </p:nvCxnSpPr>
          <p:spPr>
            <a:xfrm>
              <a:off x="531700" y="817781"/>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67A1833-EA10-C3D2-FA5A-B03B830164CB}"/>
                </a:ext>
              </a:extLst>
            </p:cNvPr>
            <p:cNvSpPr txBox="1"/>
            <p:nvPr/>
          </p:nvSpPr>
          <p:spPr>
            <a:xfrm rot="16200000">
              <a:off x="-99437" y="2609080"/>
              <a:ext cx="970074" cy="276999"/>
            </a:xfrm>
            <a:prstGeom prst="rect">
              <a:avLst/>
            </a:prstGeom>
            <a:noFill/>
          </p:spPr>
          <p:txBody>
            <a:bodyPr wrap="none" rtlCol="0">
              <a:spAutoFit/>
            </a:bodyPr>
            <a:lstStyle/>
            <a:p>
              <a:r>
                <a:rPr lang="en-US" sz="1200" dirty="0"/>
                <a:t>120 Minutes</a:t>
              </a:r>
            </a:p>
          </p:txBody>
        </p:sp>
        <p:sp>
          <p:nvSpPr>
            <p:cNvPr id="40" name="Rectangle: Rounded Corners 39">
              <a:extLst>
                <a:ext uri="{FF2B5EF4-FFF2-40B4-BE49-F238E27FC236}">
                  <a16:creationId xmlns:a16="http://schemas.microsoft.com/office/drawing/2014/main" id="{E1F9DF55-C0F3-5581-CC2D-614C20715E0B}"/>
                </a:ext>
              </a:extLst>
            </p:cNvPr>
            <p:cNvSpPr/>
            <p:nvPr/>
          </p:nvSpPr>
          <p:spPr>
            <a:xfrm>
              <a:off x="696077" y="1081978"/>
              <a:ext cx="256777" cy="193266"/>
            </a:xfrm>
            <a:prstGeom prst="roundRect">
              <a:avLst/>
            </a:prstGeom>
            <a:solidFill>
              <a:schemeClr val="accent1">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tent in the water next to a mountain&#10;&#10;Description automatically generated">
            <a:extLst>
              <a:ext uri="{FF2B5EF4-FFF2-40B4-BE49-F238E27FC236}">
                <a16:creationId xmlns:a16="http://schemas.microsoft.com/office/drawing/2014/main" id="{474A363A-8FF5-E138-DDCF-CBE952032854}"/>
              </a:ext>
            </a:extLst>
          </p:cNvPr>
          <p:cNvPicPr>
            <a:picLocks noChangeAspect="1"/>
          </p:cNvPicPr>
          <p:nvPr/>
        </p:nvPicPr>
        <p:blipFill rotWithShape="1">
          <a:blip r:embed="rId2">
            <a:extLst>
              <a:ext uri="{28A0092B-C50C-407E-A947-70E740481C1C}">
                <a14:useLocalDpi xmlns:a14="http://schemas.microsoft.com/office/drawing/2010/main" val="0"/>
              </a:ext>
            </a:extLst>
          </a:blip>
          <a:srcRect l="-125" r="5983" b="3299"/>
          <a:stretch/>
        </p:blipFill>
        <p:spPr>
          <a:xfrm>
            <a:off x="5966313" y="8299682"/>
            <a:ext cx="1569640" cy="1539573"/>
          </a:xfrm>
          <a:prstGeom prst="rect">
            <a:avLst/>
          </a:prstGeom>
        </p:spPr>
      </p:pic>
    </p:spTree>
    <p:extLst>
      <p:ext uri="{BB962C8B-B14F-4D97-AF65-F5344CB8AC3E}">
        <p14:creationId xmlns:p14="http://schemas.microsoft.com/office/powerpoint/2010/main" val="23182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15196</TotalTime>
  <Words>215</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Britannic Bold</vt:lpstr>
      <vt:lpstr>Calibri</vt:lpstr>
      <vt:lpstr>Calibri Light</vt:lpstr>
      <vt:lpstr>Goudy Stout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43</cp:revision>
  <cp:lastPrinted>2023-06-01T16:40:03Z</cp:lastPrinted>
  <dcterms:created xsi:type="dcterms:W3CDTF">2023-05-12T12:16:30Z</dcterms:created>
  <dcterms:modified xsi:type="dcterms:W3CDTF">2023-08-14T18:04:17Z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